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8" r:id="rId24"/>
    <p:sldId id="280" r:id="rId25"/>
    <p:sldId id="282" r:id="rId26"/>
    <p:sldId id="283" r:id="rId27"/>
  </p:sldIdLst>
  <p:sldSz cx="9144000" cy="5143500"/>
  <p:notesSz cx="6858000" cy="9144000"/>
  <p:embeddedFontLst>
    <p:embeddedFont>
      <p:font typeface="Roboto" charset="0"/>
      <p:regular r:id="rId31"/>
      <p:bold r:id="rId32"/>
      <p:italic r:id="rId33"/>
      <p:boldItalic r:id="rId34"/>
    </p:embeddedFont>
    <p:embeddedFont>
      <p:font typeface="Roboto Mono" charset="0"/>
      <p:regular r:id="rId35"/>
      <p:bold r:id="rId36"/>
      <p:italic r:id="rId37"/>
      <p:boldItalic r:id="rId38"/>
    </p:embeddedFont>
    <p:embeddedFont>
      <p:font typeface="Merriweather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2" Type="http://schemas.openxmlformats.org/officeDocument/2006/relationships/font" Target="fonts/font12.fntdata"/><Relationship Id="rId41" Type="http://schemas.openxmlformats.org/officeDocument/2006/relationships/font" Target="fonts/font11.fntdata"/><Relationship Id="rId40" Type="http://schemas.openxmlformats.org/officeDocument/2006/relationships/font" Target="fonts/font10.fntdata"/><Relationship Id="rId4" Type="http://schemas.openxmlformats.org/officeDocument/2006/relationships/notesMaster" Target="notesMasters/notesMaster1.xml"/><Relationship Id="rId39" Type="http://schemas.openxmlformats.org/officeDocument/2006/relationships/font" Target="fonts/font9.fntdata"/><Relationship Id="rId38" Type="http://schemas.openxmlformats.org/officeDocument/2006/relationships/font" Target="fonts/font8.fntdata"/><Relationship Id="rId37" Type="http://schemas.openxmlformats.org/officeDocument/2006/relationships/font" Target="fonts/font7.fntdata"/><Relationship Id="rId36" Type="http://schemas.openxmlformats.org/officeDocument/2006/relationships/font" Target="fonts/font6.fntdata"/><Relationship Id="rId35" Type="http://schemas.openxmlformats.org/officeDocument/2006/relationships/font" Target="fonts/font5.fntdata"/><Relationship Id="rId34" Type="http://schemas.openxmlformats.org/officeDocument/2006/relationships/font" Target="fonts/font4.fntdata"/><Relationship Id="rId33" Type="http://schemas.openxmlformats.org/officeDocument/2006/relationships/font" Target="fonts/font3.fntdata"/><Relationship Id="rId32" Type="http://schemas.openxmlformats.org/officeDocument/2006/relationships/font" Target="fonts/font2.fntdata"/><Relationship Id="rId31" Type="http://schemas.openxmlformats.org/officeDocument/2006/relationships/font" Target="fonts/font1.fntdata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9084d14f8e_0_195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9084d14f8e_0_195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9084d14f8e_0_191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9084d14f8e_0_191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9084d14f8e_0_193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9084d14f8e_0_193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9d225f91d0_0_81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9d225f91d0_0_81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9cfe3c02d6_0_3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9cfe3c02d6_0_3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9d225f91d0_0_82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9d225f91d0_0_82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9eb64f8eb6_0_2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9eb64f8eb6_0_2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9cfe3c02d6_0_4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9cfe3c02d6_0_4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9eb64f8eb6_0_3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9eb64f8eb6_0_3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9eb64f8eb6_0_4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9eb64f8eb6_0_4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9d225f91d0_0_84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9d225f91d0_0_84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9cf4701351_0_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9cf4701351_0_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9d225f91d0_0_85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9d225f91d0_0_85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a02c536488_0_3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a02c536488_0_3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a02c536488_0_41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a02c536488_0_41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a02c536488_0_61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a02c536488_0_61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a02c536488_0_62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a02c536488_0_62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9084d14f8e_0_191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9084d14f8e_0_191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9084d14f8e_0_125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9084d14f8e_0_125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9d225f91d0_0_76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9d225f91d0_0_76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9084d14f8e_0_158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9084d14f8e_0_158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9084d14f8e_0_188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9084d14f8e_0_188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9084d14f8e_0_189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9084d14f8e_0_189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9084d14f8e_0_190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9084d14f8e_0_190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bg>
      <p:bgPr>
        <a:solidFill>
          <a:schemeClr val="dk1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bg>
      <p:bgPr>
        <a:solidFill>
          <a:schemeClr val="accent3"/>
        </a:solidFill>
        <a:effectLst/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2" name="Google Shape;52;p10"/>
          <p:cNvSpPr txBox="1"/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 panose="02000000000000000000"/>
              <a:buChar char="●"/>
              <a:defRPr sz="1300"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 panose="02000000000000000000"/>
              <a:buChar char="○"/>
              <a:defRPr sz="1100"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 panose="02000000000000000000"/>
              <a:buChar char="■"/>
              <a:defRPr sz="1100"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 panose="02000000000000000000"/>
              <a:buChar char="●"/>
              <a:defRPr sz="1100"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 panose="02000000000000000000"/>
              <a:buChar char="○"/>
              <a:defRPr sz="1100"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 panose="02000000000000000000"/>
              <a:buChar char="■"/>
              <a:defRPr sz="1100"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 panose="02000000000000000000"/>
              <a:buChar char="●"/>
              <a:defRPr sz="1100"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 panose="02000000000000000000"/>
              <a:buChar char="○"/>
              <a:defRPr sz="1100"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 panose="02000000000000000000"/>
              <a:buChar char="■"/>
              <a:defRPr sz="1100"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5.xml"/><Relationship Id="rId1" Type="http://schemas.openxmlformats.org/officeDocument/2006/relationships/hyperlink" Target="https://optuna.org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title" idx="4294967295"/>
          </p:nvPr>
        </p:nvSpPr>
        <p:spPr>
          <a:xfrm>
            <a:off x="3704950" y="3216475"/>
            <a:ext cx="5461500" cy="12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</a:rPr>
              <a:t>Tutoras: </a:t>
            </a:r>
            <a:endParaRPr sz="22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</a:rPr>
              <a:t>Dra.C María Matilde García Lorenzo</a:t>
            </a:r>
            <a:endParaRPr sz="22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</a:rPr>
              <a:t>Dra.C </a:t>
            </a:r>
            <a:r>
              <a:rPr lang="en-US" sz="2200">
                <a:solidFill>
                  <a:schemeClr val="lt1"/>
                </a:solidFill>
              </a:rPr>
              <a:t>Marilyn </a:t>
            </a:r>
            <a:r>
              <a:rPr lang="en-US" sz="2200">
                <a:solidFill>
                  <a:schemeClr val="lt1"/>
                </a:solidFill>
              </a:rPr>
              <a:t>Bello García</a:t>
            </a:r>
            <a:endParaRPr sz="22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lt1"/>
              </a:solidFill>
            </a:endParaRPr>
          </a:p>
        </p:txBody>
      </p:sp>
      <p:sp>
        <p:nvSpPr>
          <p:cNvPr id="65" name="Google Shape;65;p13"/>
          <p:cNvSpPr txBox="1"/>
          <p:nvPr>
            <p:ph type="title" idx="4294967295"/>
          </p:nvPr>
        </p:nvSpPr>
        <p:spPr>
          <a:xfrm>
            <a:off x="408875" y="2347475"/>
            <a:ext cx="6120000" cy="11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F2F2F"/>
                </a:solidFill>
              </a:rPr>
              <a:t>Autora</a:t>
            </a:r>
            <a:r>
              <a:rPr lang="en-US" sz="2200">
                <a:solidFill>
                  <a:srgbClr val="2F2F2F"/>
                </a:solidFill>
              </a:rPr>
              <a:t>: </a:t>
            </a:r>
            <a:endParaRPr sz="2200">
              <a:solidFill>
                <a:srgbClr val="2F2F2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F2F2F"/>
                </a:solidFill>
              </a:rPr>
              <a:t>Esther M. Martín Hernández</a:t>
            </a:r>
            <a:endParaRPr sz="2200">
              <a:solidFill>
                <a:srgbClr val="2F2F2F"/>
              </a:solidFill>
            </a:endParaRPr>
          </a:p>
        </p:txBody>
      </p:sp>
      <p:sp>
        <p:nvSpPr>
          <p:cNvPr id="66" name="Google Shape;66;p13"/>
          <p:cNvSpPr txBox="1"/>
          <p:nvPr>
            <p:ph type="ctrTitle"/>
          </p:nvPr>
        </p:nvSpPr>
        <p:spPr>
          <a:xfrm>
            <a:off x="630925" y="602450"/>
            <a:ext cx="7584900" cy="14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“</a:t>
            </a:r>
            <a:r>
              <a:rPr lang="en-US" sz="3000">
                <a:solidFill>
                  <a:schemeClr val="dk1"/>
                </a:solidFill>
              </a:rPr>
              <a:t>Propuesta de un método de explicabilidad para interpretar los resultados de modelos para la clasificación de imágenes”.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67" name="Google Shape;67;p13"/>
          <p:cNvSpPr txBox="1"/>
          <p:nvPr/>
        </p:nvSpPr>
        <p:spPr>
          <a:xfrm>
            <a:off x="3704950" y="4405375"/>
            <a:ext cx="5197800" cy="9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Consultante:</a:t>
            </a:r>
            <a:endParaRPr sz="195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Msc. Alejandro Ramón Hernández</a:t>
            </a:r>
            <a:endParaRPr sz="195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2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</a:t>
            </a:r>
            <a:r>
              <a:rPr lang="en-US"/>
              <a:t>ropuesta</a:t>
            </a:r>
            <a:endParaRPr lang="en-US"/>
          </a:p>
        </p:txBody>
      </p:sp>
      <p:pic>
        <p:nvPicPr>
          <p:cNvPr id="150" name="Google Shape;150;p22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17375" y="1716251"/>
            <a:ext cx="8859350" cy="257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Tecnología y entorno</a:t>
            </a: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7" name="Google Shape;157;p23"/>
          <p:cNvSpPr txBox="1"/>
          <p:nvPr>
            <p:ph type="body" idx="4294967295"/>
          </p:nvPr>
        </p:nvSpPr>
        <p:spPr>
          <a:xfrm>
            <a:off x="713225" y="1810500"/>
            <a:ext cx="7759200" cy="3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5"/>
              <a:buChar char="●"/>
            </a:pPr>
            <a:r>
              <a:rPr lang="en-US" sz="1970"/>
              <a:t>Se utiliza </a:t>
            </a:r>
            <a:r>
              <a:rPr lang="en-US" sz="1630">
                <a:latin typeface="Roboto Mono"/>
                <a:ea typeface="Roboto Mono"/>
                <a:cs typeface="Roboto Mono"/>
                <a:sym typeface="Roboto Mono"/>
              </a:rPr>
              <a:t>P</a:t>
            </a:r>
            <a:r>
              <a:rPr lang="en-US" sz="1630">
                <a:latin typeface="Roboto Mono"/>
                <a:ea typeface="Roboto Mono"/>
                <a:cs typeface="Roboto Mono"/>
                <a:sym typeface="Roboto Mono"/>
              </a:rPr>
              <a:t>ytorch</a:t>
            </a:r>
            <a:r>
              <a:rPr lang="en-US" sz="1970"/>
              <a:t> como herramienta para todas las tareas relacionadas a las redes, su entrenamiento y evaluación.</a:t>
            </a:r>
            <a:endParaRPr sz="1970"/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5"/>
              <a:buChar char="●"/>
            </a:pPr>
            <a:r>
              <a:rPr lang="en-US" sz="1970"/>
              <a:t>Se utiliza </a:t>
            </a:r>
            <a:r>
              <a:rPr lang="en-US" sz="1630">
                <a:latin typeface="Roboto Mono"/>
                <a:ea typeface="Roboto Mono"/>
                <a:cs typeface="Roboto Mono"/>
                <a:sym typeface="Roboto Mono"/>
              </a:rPr>
              <a:t>Matplotlib </a:t>
            </a:r>
            <a:r>
              <a:rPr lang="en-US" sz="1970"/>
              <a:t>para la visualización de ejemplos, además de </a:t>
            </a:r>
            <a:r>
              <a:rPr lang="en-US" sz="1630">
                <a:latin typeface="Roboto Mono"/>
                <a:ea typeface="Roboto Mono"/>
                <a:cs typeface="Roboto Mono"/>
                <a:sym typeface="Roboto Mono"/>
              </a:rPr>
              <a:t>Imageio </a:t>
            </a:r>
            <a:r>
              <a:rPr lang="en-US" sz="1970"/>
              <a:t>para guardar las imágenes procesadas.</a:t>
            </a:r>
            <a:endParaRPr sz="1970"/>
          </a:p>
          <a:p>
            <a:pPr marL="457200" lvl="0" indent="-347980" algn="just" rtl="0">
              <a:spcBef>
                <a:spcPts val="0"/>
              </a:spcBef>
              <a:spcAft>
                <a:spcPts val="0"/>
              </a:spcAft>
              <a:buSzPts val="1885"/>
              <a:buChar char="●"/>
            </a:pPr>
            <a:r>
              <a:rPr lang="en-US" sz="1970"/>
              <a:t>Entorno de trabajo Google Colab, usando T4 GPU.</a:t>
            </a:r>
            <a:endParaRPr sz="163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347980" algn="just" rtl="0">
              <a:spcBef>
                <a:spcPts val="0"/>
              </a:spcBef>
              <a:spcAft>
                <a:spcPts val="0"/>
              </a:spcAft>
              <a:buSzPts val="1885"/>
              <a:buChar char="●"/>
            </a:pPr>
            <a:r>
              <a:rPr lang="en-US" sz="1970"/>
              <a:t>La información se guarda y carga de GoogleDrive.</a:t>
            </a:r>
            <a:endParaRPr sz="163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8" name="Google Shape;158;p2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Preprocesamiento de los </a:t>
            </a:r>
            <a:r>
              <a:rPr lang="en-US"/>
              <a:t>datos</a:t>
            </a:r>
            <a:endParaRPr lang="en-US"/>
          </a:p>
        </p:txBody>
      </p:sp>
      <p:sp>
        <p:nvSpPr>
          <p:cNvPr id="164" name="Google Shape;164;p24"/>
          <p:cNvSpPr txBox="1"/>
          <p:nvPr>
            <p:ph type="body" idx="4294967295"/>
          </p:nvPr>
        </p:nvSpPr>
        <p:spPr>
          <a:xfrm>
            <a:off x="466350" y="1522475"/>
            <a:ext cx="8344800" cy="34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Recopilar </a:t>
            </a:r>
            <a:r>
              <a:rPr lang="en-US" sz="2000"/>
              <a:t>imágenes del conjunto Food101 de Pytorch, pertenecientes a un número específico de clase según el caso de estudio. (Ver sobre Food101 en https://pytorch.org/vision/stable/datasets.html#food101)</a:t>
            </a:r>
            <a:endParaRPr sz="2000"/>
          </a:p>
          <a:p>
            <a:pPr marL="457200" lvl="0" indent="-355600" algn="l" rtl="0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Redimensionarlas a 224x224. 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Eliminar</a:t>
            </a:r>
            <a:r>
              <a:rPr lang="en-US" sz="2000"/>
              <a:t> el conjunto de imágenes incorrectamente clasificadas.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Realizar partición del conjunto en  conjuntos de entrenamiento, validación y prueba: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trainDataSet: caso 1=5912, caso 2=2951, caso 3=755 imágenes.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evalDataSet: caso 1=1976, caso 2=986, caso 3=766 imágenes.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testDataSet: caso 1=958, caso 2=942, caso 3=400 imágenes.</a:t>
            </a:r>
            <a:endParaRPr sz="2000"/>
          </a:p>
        </p:txBody>
      </p:sp>
      <p:sp>
        <p:nvSpPr>
          <p:cNvPr id="165" name="Google Shape;165;p2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Arquitectura de la red </a:t>
            </a:r>
            <a:endParaRPr lang="en-US"/>
          </a:p>
        </p:txBody>
      </p:sp>
      <p:pic>
        <p:nvPicPr>
          <p:cNvPr id="171" name="Google Shape;171;p25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567325" y="1338800"/>
            <a:ext cx="8189441" cy="387327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Entrenamiento</a:t>
            </a:r>
            <a:r>
              <a:rPr lang="en-US"/>
              <a:t> del modelo</a:t>
            </a:r>
            <a:endParaRPr lang="en-US"/>
          </a:p>
        </p:txBody>
      </p:sp>
      <p:sp>
        <p:nvSpPr>
          <p:cNvPr id="178" name="Google Shape;178;p26"/>
          <p:cNvSpPr txBox="1"/>
          <p:nvPr>
            <p:ph type="body" idx="4294967295"/>
          </p:nvPr>
        </p:nvSpPr>
        <p:spPr>
          <a:xfrm>
            <a:off x="311725" y="1557050"/>
            <a:ext cx="85206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Optimizador: 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SGD(model.explicador.parameters(), lr=0.001, momentum=0.9)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Adam(model.explicador.parameters(), lr=0.001)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Función de pérdida: CrossEntropyLoss()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Num_epochs: 4…10…16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Batch_size: 32...16...5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Num_workers: 2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Número de neuronas de salida en fc2: 1000,1200,1500</a:t>
            </a:r>
            <a:endParaRPr sz="20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/>
          </a:p>
        </p:txBody>
      </p:sp>
      <p:sp>
        <p:nvSpPr>
          <p:cNvPr id="179" name="Google Shape;179;p26"/>
          <p:cNvSpPr/>
          <p:nvPr/>
        </p:nvSpPr>
        <p:spPr>
          <a:xfrm>
            <a:off x="2395750" y="3049500"/>
            <a:ext cx="315600" cy="301800"/>
          </a:xfrm>
          <a:prstGeom prst="ellipse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80" name="Google Shape;180;p26"/>
          <p:cNvSpPr/>
          <p:nvPr/>
        </p:nvSpPr>
        <p:spPr>
          <a:xfrm>
            <a:off x="3130325" y="3427500"/>
            <a:ext cx="315600" cy="301800"/>
          </a:xfrm>
          <a:prstGeom prst="ellipse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81" name="Google Shape;181;p26"/>
          <p:cNvSpPr/>
          <p:nvPr/>
        </p:nvSpPr>
        <p:spPr>
          <a:xfrm>
            <a:off x="5806475" y="3950225"/>
            <a:ext cx="1188600" cy="562200"/>
          </a:xfrm>
          <a:prstGeom prst="ellipse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82" name="Google Shape;182;p2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183" name="Google Shape;183;p26"/>
          <p:cNvSpPr/>
          <p:nvPr/>
        </p:nvSpPr>
        <p:spPr>
          <a:xfrm>
            <a:off x="896125" y="2016275"/>
            <a:ext cx="315600" cy="301800"/>
          </a:xfrm>
          <a:prstGeom prst="ellipse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Evaluación y visualización de los resultados del entrenamiento del explicador</a:t>
            </a:r>
            <a:endParaRPr lang="en-US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9" name="Google Shape;189;p27"/>
          <p:cNvSpPr txBox="1"/>
          <p:nvPr>
            <p:ph type="body" idx="1"/>
          </p:nvPr>
        </p:nvSpPr>
        <p:spPr>
          <a:xfrm>
            <a:off x="4644675" y="500925"/>
            <a:ext cx="437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5750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2200" b="1"/>
              <a:t>Primer caso de estudio:</a:t>
            </a:r>
            <a:endParaRPr sz="2200" b="1"/>
          </a:p>
          <a:p>
            <a:pPr marL="629920" lvl="1" indent="-357505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US" sz="2200"/>
              <a:t>Subconjunto de Food101 con las imágenes de las 10 clases mejores clasificadas.</a:t>
            </a:r>
            <a:endParaRPr sz="2200"/>
          </a:p>
          <a:p>
            <a:pPr marL="457200" lvl="0" indent="-35750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2200" b="1"/>
              <a:t>Segundo caso de estudio:</a:t>
            </a:r>
            <a:endParaRPr sz="2200" b="1"/>
          </a:p>
          <a:p>
            <a:pPr marL="629920" lvl="1" indent="-357505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US" sz="2200"/>
              <a:t>Subconjunto del conjunto del primer caso seleccionando aleatoriamente 5 clases.</a:t>
            </a:r>
            <a:endParaRPr sz="2200"/>
          </a:p>
          <a:p>
            <a:pPr marL="450215" lvl="0" indent="-35750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2200" b="1"/>
              <a:t>Tercer caso de estudio:</a:t>
            </a:r>
            <a:endParaRPr sz="2200" b="1"/>
          </a:p>
          <a:p>
            <a:pPr marL="629920" lvl="1" indent="-357505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US" sz="2200"/>
              <a:t>Subconjunto del conjunto del primer caso seleccionando aleatoriamente 2 clases.</a:t>
            </a:r>
            <a:endParaRPr sz="2200"/>
          </a:p>
        </p:txBody>
      </p:sp>
      <p:sp>
        <p:nvSpPr>
          <p:cNvPr id="190" name="Google Shape;190;p2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8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575916" y="372300"/>
            <a:ext cx="8167150" cy="21064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8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572212" y="2693917"/>
            <a:ext cx="8174574" cy="2106458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8"/>
          <p:cNvSpPr txBox="1"/>
          <p:nvPr/>
        </p:nvSpPr>
        <p:spPr>
          <a:xfrm rot="-5400000">
            <a:off x="-381225" y="1069775"/>
            <a:ext cx="1341300" cy="3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Caso 1</a:t>
            </a:r>
            <a:endParaRPr sz="18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98" name="Google Shape;198;p28"/>
          <p:cNvSpPr txBox="1"/>
          <p:nvPr/>
        </p:nvSpPr>
        <p:spPr>
          <a:xfrm rot="-5400000">
            <a:off x="-381225" y="3501625"/>
            <a:ext cx="1341300" cy="3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Caso 2</a:t>
            </a:r>
            <a:endParaRPr sz="18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99" name="Google Shape;199;p2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29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304800" y="632450"/>
            <a:ext cx="8412698" cy="20645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9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304800" y="2674887"/>
            <a:ext cx="8418576" cy="2064537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9"/>
          <p:cNvSpPr txBox="1"/>
          <p:nvPr/>
        </p:nvSpPr>
        <p:spPr>
          <a:xfrm>
            <a:off x="304800" y="185850"/>
            <a:ext cx="1341300" cy="3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Caso 3</a:t>
            </a:r>
            <a:endParaRPr sz="18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07" name="Google Shape;207;p2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30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304800" y="381000"/>
            <a:ext cx="8484691" cy="435841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1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Conclusiones</a:t>
            </a:r>
            <a:endParaRPr lang="en-US"/>
          </a:p>
        </p:txBody>
      </p:sp>
      <p:sp>
        <p:nvSpPr>
          <p:cNvPr id="219" name="Google Shape;219;p31"/>
          <p:cNvSpPr txBox="1"/>
          <p:nvPr>
            <p:ph type="body" idx="1"/>
          </p:nvPr>
        </p:nvSpPr>
        <p:spPr>
          <a:xfrm>
            <a:off x="4402825" y="500925"/>
            <a:ext cx="46182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just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700"/>
              <a:t>Se desarrolló un nuevo método local y dependiente del modelo para interpretar la clasificación de imágenes: VXN. </a:t>
            </a:r>
            <a:endParaRPr sz="1700"/>
          </a:p>
          <a:p>
            <a:pPr marL="457200" lvl="0" indent="-336550" algn="just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700"/>
              <a:t>Se implementó una red en cascada que comunica el método de explicación con el modelo entrenado VGG19.</a:t>
            </a:r>
            <a:endParaRPr sz="1700"/>
          </a:p>
          <a:p>
            <a:pPr marL="457200" lvl="0" indent="-336550" algn="just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700"/>
              <a:t>Se obtienen resultados para diferentes escenarios experimentados, se determina que el ajuste de ciertos parámetros del modelo parecen tener un impacto positivo en la calidad de las explicaciones proporcionadas.</a:t>
            </a:r>
            <a:endParaRPr sz="1700"/>
          </a:p>
        </p:txBody>
      </p:sp>
      <p:sp>
        <p:nvSpPr>
          <p:cNvPr id="220" name="Google Shape;220;p3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Redes Neuronales</a:t>
            </a:r>
            <a:endParaRPr lang="en-US"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942603" y="1345703"/>
            <a:ext cx="7410544" cy="371112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Recomendaciones</a:t>
            </a:r>
            <a:endParaRPr lang="en-US"/>
          </a:p>
        </p:txBody>
      </p:sp>
      <p:sp>
        <p:nvSpPr>
          <p:cNvPr id="226" name="Google Shape;226;p32"/>
          <p:cNvSpPr txBox="1"/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just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Realizar una búsqueda de hiperparámetros para mejorar el entrenamiento de la red explicadora.</a:t>
            </a:r>
            <a:endParaRPr sz="2000"/>
          </a:p>
          <a:p>
            <a:pPr marL="457200" lvl="0" indent="-355600" algn="just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A partir del resultado anterior, evaluar los efectos de las diferentes funciones.</a:t>
            </a:r>
            <a:endParaRPr sz="2000"/>
          </a:p>
          <a:p>
            <a:pPr marL="457200" lvl="0" indent="-355600" algn="just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Analizar los resultados de aplicar una transformación a las imágenes que les realce el brillo y el contraste.</a:t>
            </a:r>
            <a:endParaRPr sz="2000"/>
          </a:p>
        </p:txBody>
      </p:sp>
      <p:sp>
        <p:nvSpPr>
          <p:cNvPr id="227" name="Google Shape;227;p3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5"/>
          <p:cNvSpPr txBox="1"/>
          <p:nvPr>
            <p:ph type="title"/>
          </p:nvPr>
        </p:nvSpPr>
        <p:spPr>
          <a:xfrm>
            <a:off x="311700" y="350050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Evaluación de la calidad de las explicaciones</a:t>
            </a:r>
            <a:endParaRPr lang="en-US"/>
          </a:p>
        </p:txBody>
      </p:sp>
      <p:cxnSp>
        <p:nvCxnSpPr>
          <p:cNvPr id="246" name="Google Shape;246;p35"/>
          <p:cNvCxnSpPr>
            <a:stCxn id="247" idx="2"/>
            <a:endCxn id="248" idx="0"/>
          </p:cNvCxnSpPr>
          <p:nvPr/>
        </p:nvCxnSpPr>
        <p:spPr>
          <a:xfrm rot="-5400000" flipH="1">
            <a:off x="5169900" y="1496125"/>
            <a:ext cx="574500" cy="1770300"/>
          </a:xfrm>
          <a:prstGeom prst="bentConnector3">
            <a:avLst>
              <a:gd name="adj1" fmla="val 49995"/>
            </a:avLst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diamond" w="med" len="med"/>
            <a:tailEnd type="stealth" w="med" len="med"/>
          </a:ln>
        </p:spPr>
      </p:cxnSp>
      <p:cxnSp>
        <p:nvCxnSpPr>
          <p:cNvPr id="249" name="Google Shape;249;p35"/>
          <p:cNvCxnSpPr>
            <a:stCxn id="250" idx="2"/>
            <a:endCxn id="251" idx="0"/>
          </p:cNvCxnSpPr>
          <p:nvPr/>
        </p:nvCxnSpPr>
        <p:spPr>
          <a:xfrm rot="-5400000" flipH="1">
            <a:off x="2868900" y="3185663"/>
            <a:ext cx="711000" cy="8454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3D3D3D"/>
            </a:solidFill>
            <a:prstDash val="solid"/>
            <a:round/>
            <a:headEnd type="diamond" w="med" len="med"/>
            <a:tailEnd type="stealth" w="med" len="med"/>
          </a:ln>
        </p:spPr>
      </p:cxnSp>
      <p:cxnSp>
        <p:nvCxnSpPr>
          <p:cNvPr id="252" name="Google Shape;252;p35"/>
          <p:cNvCxnSpPr>
            <a:stCxn id="253" idx="0"/>
            <a:endCxn id="250" idx="2"/>
          </p:cNvCxnSpPr>
          <p:nvPr/>
        </p:nvCxnSpPr>
        <p:spPr>
          <a:xfrm rot="-5400000">
            <a:off x="1965575" y="3127625"/>
            <a:ext cx="711000" cy="961500"/>
          </a:xfrm>
          <a:prstGeom prst="bentConnector3">
            <a:avLst>
              <a:gd name="adj1" fmla="val 50001"/>
            </a:avLst>
          </a:prstGeom>
          <a:noFill/>
          <a:ln w="19050" cap="flat" cmpd="sng">
            <a:solidFill>
              <a:srgbClr val="3D3D3D"/>
            </a:solidFill>
            <a:prstDash val="solid"/>
            <a:round/>
            <a:headEnd type="stealth" w="med" len="med"/>
            <a:tailEnd type="diamond" w="med" len="med"/>
          </a:ln>
        </p:spPr>
      </p:cxnSp>
      <p:cxnSp>
        <p:nvCxnSpPr>
          <p:cNvPr id="254" name="Google Shape;254;p35"/>
          <p:cNvCxnSpPr>
            <a:stCxn id="248" idx="2"/>
            <a:endCxn id="255" idx="0"/>
          </p:cNvCxnSpPr>
          <p:nvPr/>
        </p:nvCxnSpPr>
        <p:spPr>
          <a:xfrm rot="-5400000" flipH="1">
            <a:off x="6409500" y="3185663"/>
            <a:ext cx="711000" cy="8454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3D3D3D"/>
            </a:solidFill>
            <a:prstDash val="solid"/>
            <a:round/>
            <a:headEnd type="diamond" w="med" len="med"/>
            <a:tailEnd type="stealth" w="med" len="med"/>
          </a:ln>
        </p:spPr>
      </p:cxnSp>
      <p:cxnSp>
        <p:nvCxnSpPr>
          <p:cNvPr id="256" name="Google Shape;256;p35"/>
          <p:cNvCxnSpPr>
            <a:stCxn id="257" idx="0"/>
            <a:endCxn id="248" idx="2"/>
          </p:cNvCxnSpPr>
          <p:nvPr/>
        </p:nvCxnSpPr>
        <p:spPr>
          <a:xfrm rot="-5400000">
            <a:off x="5564250" y="3185663"/>
            <a:ext cx="711000" cy="8454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3D3D3D"/>
            </a:solidFill>
            <a:prstDash val="solid"/>
            <a:round/>
            <a:headEnd type="stealth" w="med" len="med"/>
            <a:tailEnd type="diamond" w="med" len="med"/>
          </a:ln>
        </p:spPr>
      </p:cxnSp>
      <p:cxnSp>
        <p:nvCxnSpPr>
          <p:cNvPr id="258" name="Google Shape;258;p35"/>
          <p:cNvCxnSpPr>
            <a:stCxn id="250" idx="0"/>
            <a:endCxn id="247" idx="2"/>
          </p:cNvCxnSpPr>
          <p:nvPr/>
        </p:nvCxnSpPr>
        <p:spPr>
          <a:xfrm rot="-5400000">
            <a:off x="3399600" y="1496063"/>
            <a:ext cx="574500" cy="1770300"/>
          </a:xfrm>
          <a:prstGeom prst="bentConnector3">
            <a:avLst>
              <a:gd name="adj1" fmla="val 49995"/>
            </a:avLst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stealth" w="med" len="med"/>
            <a:tailEnd type="diamond" w="med" len="med"/>
          </a:ln>
        </p:spPr>
      </p:cxnSp>
      <p:sp>
        <p:nvSpPr>
          <p:cNvPr id="247" name="Google Shape;247;p35"/>
          <p:cNvSpPr txBox="1"/>
          <p:nvPr/>
        </p:nvSpPr>
        <p:spPr>
          <a:xfrm>
            <a:off x="3802950" y="150962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D3D3D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Evaluaciones</a:t>
            </a:r>
            <a:endParaRPr sz="1600">
              <a:solidFill>
                <a:srgbClr val="3D3D3D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50" name="Google Shape;250;p35"/>
          <p:cNvSpPr txBox="1"/>
          <p:nvPr/>
        </p:nvSpPr>
        <p:spPr>
          <a:xfrm>
            <a:off x="2032650" y="266846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D3D3D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Cualitativas</a:t>
            </a:r>
            <a:endParaRPr sz="1600">
              <a:solidFill>
                <a:srgbClr val="3D3D3D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48" name="Google Shape;248;p35"/>
          <p:cNvSpPr txBox="1"/>
          <p:nvPr/>
        </p:nvSpPr>
        <p:spPr>
          <a:xfrm>
            <a:off x="5573250" y="266846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D3D3D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Cuantitativas</a:t>
            </a:r>
            <a:endParaRPr sz="1600">
              <a:solidFill>
                <a:srgbClr val="3D3D3D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55" name="Google Shape;255;p35"/>
          <p:cNvSpPr txBox="1"/>
          <p:nvPr/>
        </p:nvSpPr>
        <p:spPr>
          <a:xfrm>
            <a:off x="6418500" y="396386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D3D3D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Métricas sin referencias</a:t>
            </a:r>
            <a:endParaRPr sz="1500">
              <a:solidFill>
                <a:srgbClr val="3D3D3D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57" name="Google Shape;257;p35"/>
          <p:cNvSpPr txBox="1"/>
          <p:nvPr/>
        </p:nvSpPr>
        <p:spPr>
          <a:xfrm>
            <a:off x="4728000" y="396386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D3D3D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Métricas basadas en referencias</a:t>
            </a:r>
            <a:endParaRPr sz="1500">
              <a:solidFill>
                <a:srgbClr val="3D3D3D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51" name="Google Shape;251;p35"/>
          <p:cNvSpPr txBox="1"/>
          <p:nvPr/>
        </p:nvSpPr>
        <p:spPr>
          <a:xfrm>
            <a:off x="2877900" y="396386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D3D3D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Experimentos con  usuarios finales</a:t>
            </a:r>
            <a:endParaRPr sz="1600">
              <a:solidFill>
                <a:srgbClr val="3D3D3D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53" name="Google Shape;253;p35"/>
          <p:cNvSpPr txBox="1"/>
          <p:nvPr/>
        </p:nvSpPr>
        <p:spPr>
          <a:xfrm>
            <a:off x="955175" y="3963875"/>
            <a:ext cx="1770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D3D3D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Interpretabilidad humana</a:t>
            </a:r>
            <a:endParaRPr sz="1600">
              <a:solidFill>
                <a:srgbClr val="3D3D3D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cxnSp>
        <p:nvCxnSpPr>
          <p:cNvPr id="259" name="Google Shape;259;p35"/>
          <p:cNvCxnSpPr/>
          <p:nvPr/>
        </p:nvCxnSpPr>
        <p:spPr>
          <a:xfrm rot="-5400000">
            <a:off x="3399600" y="1496063"/>
            <a:ext cx="574500" cy="1770300"/>
          </a:xfrm>
          <a:prstGeom prst="bentConnector3">
            <a:avLst>
              <a:gd name="adj1" fmla="val 49995"/>
            </a:avLst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stealth" w="med" len="med"/>
            <a:tailEnd type="diamond" w="med" len="med"/>
          </a:ln>
        </p:spPr>
      </p:cxnSp>
      <p:cxnSp>
        <p:nvCxnSpPr>
          <p:cNvPr id="260" name="Google Shape;260;p35"/>
          <p:cNvCxnSpPr/>
          <p:nvPr/>
        </p:nvCxnSpPr>
        <p:spPr>
          <a:xfrm rot="-5400000">
            <a:off x="1965575" y="3127625"/>
            <a:ext cx="711000" cy="961500"/>
          </a:xfrm>
          <a:prstGeom prst="bentConnector3">
            <a:avLst>
              <a:gd name="adj1" fmla="val 50001"/>
            </a:avLst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stealth" w="med" len="med"/>
            <a:tailEnd type="diamond" w="med" len="med"/>
          </a:ln>
        </p:spPr>
      </p:cxnSp>
      <p:sp>
        <p:nvSpPr>
          <p:cNvPr id="261" name="Google Shape;261;p35"/>
          <p:cNvSpPr/>
          <p:nvPr/>
        </p:nvSpPr>
        <p:spPr>
          <a:xfrm>
            <a:off x="1623125" y="4654925"/>
            <a:ext cx="434400" cy="366300"/>
          </a:xfrm>
          <a:prstGeom prst="dodecagon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1</a:t>
            </a:r>
            <a:endParaRPr sz="1600">
              <a:solidFill>
                <a:schemeClr val="lt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62" name="Google Shape;262;p35"/>
          <p:cNvSpPr/>
          <p:nvPr/>
        </p:nvSpPr>
        <p:spPr>
          <a:xfrm>
            <a:off x="5279850" y="4654925"/>
            <a:ext cx="434400" cy="366300"/>
          </a:xfrm>
          <a:prstGeom prst="dodecagon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2</a:t>
            </a:r>
            <a:endParaRPr sz="1600">
              <a:solidFill>
                <a:schemeClr val="lt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63" name="Google Shape;263;p35"/>
          <p:cNvSpPr/>
          <p:nvPr/>
        </p:nvSpPr>
        <p:spPr>
          <a:xfrm>
            <a:off x="6970350" y="4654925"/>
            <a:ext cx="434400" cy="366300"/>
          </a:xfrm>
          <a:prstGeom prst="dodecagon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3</a:t>
            </a:r>
            <a:endParaRPr sz="1600">
              <a:solidFill>
                <a:schemeClr val="lt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64" name="Google Shape;264;p35"/>
          <p:cNvSpPr/>
          <p:nvPr/>
        </p:nvSpPr>
        <p:spPr>
          <a:xfrm>
            <a:off x="3429750" y="4654925"/>
            <a:ext cx="434400" cy="366300"/>
          </a:xfrm>
          <a:prstGeom prst="dodecagon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4</a:t>
            </a:r>
            <a:endParaRPr sz="1600">
              <a:solidFill>
                <a:schemeClr val="lt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Cambio del conjunto de datos</a:t>
            </a:r>
            <a:endParaRPr lang="en-US"/>
          </a:p>
        </p:txBody>
      </p:sp>
      <p:grpSp>
        <p:nvGrpSpPr>
          <p:cNvPr id="276" name="Google Shape;276;p37"/>
          <p:cNvGrpSpPr/>
          <p:nvPr/>
        </p:nvGrpSpPr>
        <p:grpSpPr>
          <a:xfrm>
            <a:off x="5887150" y="2973585"/>
            <a:ext cx="2469661" cy="1384500"/>
            <a:chOff x="6038025" y="2598925"/>
            <a:chExt cx="2469661" cy="1384500"/>
          </a:xfrm>
        </p:grpSpPr>
        <p:cxnSp>
          <p:nvCxnSpPr>
            <p:cNvPr id="277" name="Google Shape;277;p37"/>
            <p:cNvCxnSpPr/>
            <p:nvPr/>
          </p:nvCxnSpPr>
          <p:spPr>
            <a:xfrm>
              <a:off x="6038025" y="3312550"/>
              <a:ext cx="582000" cy="0"/>
            </a:xfrm>
            <a:prstGeom prst="straightConnector1">
              <a:avLst/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78" name="Google Shape;278;p37"/>
            <p:cNvSpPr txBox="1"/>
            <p:nvPr/>
          </p:nvSpPr>
          <p:spPr>
            <a:xfrm>
              <a:off x="6640486" y="2598925"/>
              <a:ext cx="18672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Diseño</a:t>
              </a:r>
              <a:endParaRPr b="1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00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Cambios en cuanto a los  datos de entrada no afecta el diseño de la propuesta.</a:t>
              </a:r>
              <a:endParaRPr sz="1000" b="1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279" name="Google Shape;279;p37"/>
            <p:cNvSpPr/>
            <p:nvPr/>
          </p:nvSpPr>
          <p:spPr>
            <a:xfrm>
              <a:off x="6424027" y="3212150"/>
              <a:ext cx="198600" cy="198300"/>
            </a:xfrm>
            <a:prstGeom prst="ellipse">
              <a:avLst/>
            </a:prstGeom>
            <a:solidFill>
              <a:srgbClr val="50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0" name="Google Shape;280;p37"/>
            <p:cNvSpPr txBox="1"/>
            <p:nvPr/>
          </p:nvSpPr>
          <p:spPr>
            <a:xfrm>
              <a:off x="6399017" y="3156109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FFFFFF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3</a:t>
              </a:r>
              <a:endParaRPr sz="8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</p:grpSp>
      <p:grpSp>
        <p:nvGrpSpPr>
          <p:cNvPr id="281" name="Google Shape;281;p37"/>
          <p:cNvGrpSpPr/>
          <p:nvPr/>
        </p:nvGrpSpPr>
        <p:grpSpPr>
          <a:xfrm>
            <a:off x="109725" y="2201100"/>
            <a:ext cx="3370450" cy="1384500"/>
            <a:chOff x="260600" y="1844095"/>
            <a:chExt cx="3370450" cy="1384500"/>
          </a:xfrm>
        </p:grpSpPr>
        <p:sp>
          <p:nvSpPr>
            <p:cNvPr id="282" name="Google Shape;282;p37"/>
            <p:cNvSpPr txBox="1"/>
            <p:nvPr/>
          </p:nvSpPr>
          <p:spPr>
            <a:xfrm>
              <a:off x="260600" y="1844095"/>
              <a:ext cx="22377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100"/>
                </a:spcBef>
                <a:spcAft>
                  <a:spcPts val="0"/>
                </a:spcAft>
                <a:buNone/>
              </a:pPr>
              <a:r>
                <a:rPr lang="en-US" sz="1500" b="1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Implementación</a:t>
              </a:r>
              <a:endParaRPr sz="1500" b="1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  <a:p>
              <a:pPr marL="457200" lvl="0" indent="-298450" algn="l" rtl="0">
                <a:spcBef>
                  <a:spcPts val="100"/>
                </a:spcBef>
                <a:spcAft>
                  <a:spcPts val="0"/>
                </a:spcAft>
                <a:buSzPts val="1100"/>
                <a:buFont typeface="Roboto" panose="02000000000000000000"/>
                <a:buChar char="●"/>
              </a:pPr>
              <a:r>
                <a:rPr lang="en-US" sz="110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Actualizar fragmento de código en que se descarga el conjunto de datos.</a:t>
              </a:r>
              <a:endParaRPr sz="1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  <a:p>
              <a:pPr marL="457200" lvl="0" indent="-298450" algn="l" rtl="0">
                <a:spcBef>
                  <a:spcPts val="0"/>
                </a:spcBef>
                <a:spcAft>
                  <a:spcPts val="0"/>
                </a:spcAft>
                <a:buSzPts val="1100"/>
                <a:buFont typeface="Roboto" panose="02000000000000000000"/>
                <a:buChar char="●"/>
              </a:pPr>
              <a:r>
                <a:rPr lang="en-US" sz="110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Especificar  la dirección y nombre del nuevo conjunto</a:t>
              </a:r>
              <a:r>
                <a:rPr lang="en-US" sz="110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.</a:t>
              </a:r>
              <a:endParaRPr sz="1100" b="1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cxnSp>
          <p:nvCxnSpPr>
            <p:cNvPr id="283" name="Google Shape;283;p37"/>
            <p:cNvCxnSpPr/>
            <p:nvPr/>
          </p:nvCxnSpPr>
          <p:spPr>
            <a:xfrm rot="10800000">
              <a:off x="2587350" y="2536350"/>
              <a:ext cx="1043700" cy="0"/>
            </a:xfrm>
            <a:prstGeom prst="straightConnector1">
              <a:avLst/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84" name="Google Shape;284;p37"/>
            <p:cNvSpPr/>
            <p:nvPr/>
          </p:nvSpPr>
          <p:spPr>
            <a:xfrm>
              <a:off x="2523501" y="2431050"/>
              <a:ext cx="198600" cy="198300"/>
            </a:xfrm>
            <a:prstGeom prst="ellipse">
              <a:avLst/>
            </a:prstGeom>
            <a:solidFill>
              <a:srgbClr val="4141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5" name="Google Shape;285;p37"/>
            <p:cNvSpPr txBox="1"/>
            <p:nvPr/>
          </p:nvSpPr>
          <p:spPr>
            <a:xfrm>
              <a:off x="2498491" y="2373759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FFFFFF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2</a:t>
              </a:r>
              <a:endParaRPr sz="8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</p:grpSp>
      <p:grpSp>
        <p:nvGrpSpPr>
          <p:cNvPr id="286" name="Google Shape;286;p37"/>
          <p:cNvGrpSpPr/>
          <p:nvPr/>
        </p:nvGrpSpPr>
        <p:grpSpPr>
          <a:xfrm>
            <a:off x="4757225" y="1452325"/>
            <a:ext cx="4075072" cy="1384500"/>
            <a:chOff x="4908100" y="1042355"/>
            <a:chExt cx="4075072" cy="1384500"/>
          </a:xfrm>
        </p:grpSpPr>
        <p:cxnSp>
          <p:nvCxnSpPr>
            <p:cNvPr id="287" name="Google Shape;287;p37"/>
            <p:cNvCxnSpPr/>
            <p:nvPr/>
          </p:nvCxnSpPr>
          <p:spPr>
            <a:xfrm>
              <a:off x="4908100" y="1593250"/>
              <a:ext cx="1715100" cy="0"/>
            </a:xfrm>
            <a:prstGeom prst="straightConnector1">
              <a:avLst/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88" name="Google Shape;288;p37"/>
            <p:cNvSpPr txBox="1"/>
            <p:nvPr/>
          </p:nvSpPr>
          <p:spPr>
            <a:xfrm>
              <a:off x="6640472" y="1042355"/>
              <a:ext cx="23427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1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Conocimiento</a:t>
              </a:r>
              <a:endParaRPr sz="1500" b="1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  <a:p>
              <a:pPr marL="457200" lvl="0" indent="-2984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Font typeface="Roboto" panose="02000000000000000000"/>
                <a:buChar char="●"/>
              </a:pPr>
              <a:r>
                <a:rPr lang="en-US" sz="110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Entrenar el clasificador en el nuevo conjunto. </a:t>
              </a:r>
              <a:endParaRPr sz="1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  <a:p>
              <a:pPr marL="457200" lvl="0" indent="-2984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Font typeface="Roboto" panose="02000000000000000000"/>
                <a:buChar char="●"/>
              </a:pPr>
              <a:r>
                <a:rPr lang="en-US" sz="110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Aplicar preprocesamiento correspondiente.</a:t>
              </a:r>
              <a:endParaRPr sz="1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  <a:p>
              <a:pPr marL="457200" lvl="0" indent="-2984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Font typeface="Roboto" panose="02000000000000000000"/>
                <a:buChar char="●"/>
              </a:pPr>
              <a:r>
                <a:rPr lang="en-US" sz="110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Entrenar nuevamente el explicador.</a:t>
              </a:r>
              <a:endParaRPr sz="1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289" name="Google Shape;289;p37"/>
            <p:cNvSpPr/>
            <p:nvPr/>
          </p:nvSpPr>
          <p:spPr>
            <a:xfrm>
              <a:off x="6427830" y="1493307"/>
              <a:ext cx="198600" cy="198300"/>
            </a:xfrm>
            <a:prstGeom prst="ellipse">
              <a:avLst/>
            </a:pr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0" name="Google Shape;290;p37"/>
            <p:cNvSpPr txBox="1"/>
            <p:nvPr/>
          </p:nvSpPr>
          <p:spPr>
            <a:xfrm>
              <a:off x="6402820" y="1436790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FFFFFF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1</a:t>
              </a:r>
              <a:endParaRPr sz="8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</p:grpSp>
      <p:grpSp>
        <p:nvGrpSpPr>
          <p:cNvPr id="291" name="Google Shape;291;p37"/>
          <p:cNvGrpSpPr/>
          <p:nvPr/>
        </p:nvGrpSpPr>
        <p:grpSpPr>
          <a:xfrm>
            <a:off x="2663719" y="1508125"/>
            <a:ext cx="3514811" cy="3252003"/>
            <a:chOff x="2991269" y="1153325"/>
            <a:chExt cx="3514811" cy="3252003"/>
          </a:xfrm>
        </p:grpSpPr>
        <p:sp>
          <p:nvSpPr>
            <p:cNvPr id="292" name="Google Shape;292;p37"/>
            <p:cNvSpPr/>
            <p:nvPr/>
          </p:nvSpPr>
          <p:spPr>
            <a:xfrm>
              <a:off x="3477586" y="2585458"/>
              <a:ext cx="2541910" cy="950456"/>
            </a:xfrm>
            <a:custGeom>
              <a:avLst/>
              <a:gdLst/>
              <a:ahLst/>
              <a:cxnLst/>
              <a:rect l="l" t="t" r="r" b="b"/>
              <a:pathLst>
                <a:path w="126826" h="43529" extrusionOk="0">
                  <a:moveTo>
                    <a:pt x="0" y="20002"/>
                  </a:moveTo>
                  <a:lnTo>
                    <a:pt x="63389" y="43529"/>
                  </a:lnTo>
                  <a:lnTo>
                    <a:pt x="126826" y="19907"/>
                  </a:lnTo>
                  <a:lnTo>
                    <a:pt x="6358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  <p:sp>
          <p:nvSpPr>
            <p:cNvPr id="293" name="Google Shape;293;p37"/>
            <p:cNvSpPr/>
            <p:nvPr/>
          </p:nvSpPr>
          <p:spPr>
            <a:xfrm>
              <a:off x="2991269" y="3020977"/>
              <a:ext cx="1758228" cy="1384350"/>
            </a:xfrm>
            <a:custGeom>
              <a:avLst/>
              <a:gdLst/>
              <a:ahLst/>
              <a:cxnLst/>
              <a:rect l="l" t="t" r="r" b="b"/>
              <a:pathLst>
                <a:path w="87725" h="63817" extrusionOk="0">
                  <a:moveTo>
                    <a:pt x="24288" y="0"/>
                  </a:moveTo>
                  <a:lnTo>
                    <a:pt x="0" y="29908"/>
                  </a:lnTo>
                  <a:lnTo>
                    <a:pt x="87725" y="63817"/>
                  </a:lnTo>
                  <a:lnTo>
                    <a:pt x="87725" y="42291"/>
                  </a:lnTo>
                  <a:lnTo>
                    <a:pt x="87725" y="23526"/>
                  </a:ln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</p:sp>
        <p:sp>
          <p:nvSpPr>
            <p:cNvPr id="294" name="Google Shape;294;p37"/>
            <p:cNvSpPr/>
            <p:nvPr/>
          </p:nvSpPr>
          <p:spPr>
            <a:xfrm flipH="1">
              <a:off x="4747852" y="3020977"/>
              <a:ext cx="1758228" cy="1384350"/>
            </a:xfrm>
            <a:custGeom>
              <a:avLst/>
              <a:gdLst/>
              <a:ahLst/>
              <a:cxnLst/>
              <a:rect l="l" t="t" r="r" b="b"/>
              <a:pathLst>
                <a:path w="87725" h="63817" extrusionOk="0">
                  <a:moveTo>
                    <a:pt x="24288" y="0"/>
                  </a:moveTo>
                  <a:lnTo>
                    <a:pt x="0" y="29908"/>
                  </a:lnTo>
                  <a:lnTo>
                    <a:pt x="87725" y="63817"/>
                  </a:lnTo>
                  <a:lnTo>
                    <a:pt x="87725" y="42291"/>
                  </a:lnTo>
                  <a:lnTo>
                    <a:pt x="87725" y="23526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</p:sp>
        <p:sp>
          <p:nvSpPr>
            <p:cNvPr id="295" name="Google Shape;295;p37"/>
            <p:cNvSpPr/>
            <p:nvPr/>
          </p:nvSpPr>
          <p:spPr>
            <a:xfrm>
              <a:off x="3969199" y="2001324"/>
              <a:ext cx="1565850" cy="585863"/>
            </a:xfrm>
            <a:custGeom>
              <a:avLst/>
              <a:gdLst/>
              <a:ahLst/>
              <a:cxnLst/>
              <a:rect l="l" t="t" r="r" b="b"/>
              <a:pathLst>
                <a:path w="24053" h="8150" extrusionOk="0">
                  <a:moveTo>
                    <a:pt x="0" y="3827"/>
                  </a:moveTo>
                  <a:lnTo>
                    <a:pt x="11976" y="8150"/>
                  </a:lnTo>
                  <a:lnTo>
                    <a:pt x="24053" y="3827"/>
                  </a:lnTo>
                  <a:lnTo>
                    <a:pt x="1212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  <p:sp>
          <p:nvSpPr>
            <p:cNvPr id="296" name="Google Shape;296;p37"/>
            <p:cNvSpPr/>
            <p:nvPr/>
          </p:nvSpPr>
          <p:spPr>
            <a:xfrm>
              <a:off x="3563255" y="2275837"/>
              <a:ext cx="1189300" cy="1015326"/>
            </a:xfrm>
            <a:custGeom>
              <a:avLst/>
              <a:gdLst/>
              <a:ahLst/>
              <a:cxnLst/>
              <a:rect l="l" t="t" r="r" b="b"/>
              <a:pathLst>
                <a:path w="18238" h="14114" extrusionOk="0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</p:sp>
        <p:sp>
          <p:nvSpPr>
            <p:cNvPr id="297" name="Google Shape;297;p37"/>
            <p:cNvSpPr/>
            <p:nvPr/>
          </p:nvSpPr>
          <p:spPr>
            <a:xfrm flipH="1">
              <a:off x="4749365" y="2275837"/>
              <a:ext cx="1189300" cy="1015326"/>
            </a:xfrm>
            <a:custGeom>
              <a:avLst/>
              <a:gdLst/>
              <a:ahLst/>
              <a:cxnLst/>
              <a:rect l="l" t="t" r="r" b="b"/>
              <a:pathLst>
                <a:path w="18238" h="14114" extrusionOk="0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rgbClr val="414141"/>
            </a:solidFill>
            <a:ln>
              <a:noFill/>
            </a:ln>
          </p:spPr>
        </p:sp>
        <p:sp>
          <p:nvSpPr>
            <p:cNvPr id="298" name="Google Shape;298;p37"/>
            <p:cNvSpPr/>
            <p:nvPr/>
          </p:nvSpPr>
          <p:spPr>
            <a:xfrm>
              <a:off x="4059061" y="1153325"/>
              <a:ext cx="693508" cy="1201140"/>
            </a:xfrm>
            <a:custGeom>
              <a:avLst/>
              <a:gdLst/>
              <a:ahLst/>
              <a:cxnLst/>
              <a:rect l="l" t="t" r="r" b="b"/>
              <a:pathLst>
                <a:path w="10635" h="16697" extrusionOk="0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</p:sp>
        <p:sp>
          <p:nvSpPr>
            <p:cNvPr id="299" name="Google Shape;299;p37"/>
            <p:cNvSpPr/>
            <p:nvPr/>
          </p:nvSpPr>
          <p:spPr>
            <a:xfrm flipH="1">
              <a:off x="4749350" y="1153325"/>
              <a:ext cx="693508" cy="1201140"/>
            </a:xfrm>
            <a:custGeom>
              <a:avLst/>
              <a:gdLst/>
              <a:ahLst/>
              <a:cxnLst/>
              <a:rect l="l" t="t" r="r" b="b"/>
              <a:pathLst>
                <a:path w="10635" h="16697" extrusionOk="0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Mejorar el entrenamiento de la red</a:t>
            </a:r>
            <a:endParaRPr lang="en-US"/>
          </a:p>
        </p:txBody>
      </p:sp>
      <p:sp>
        <p:nvSpPr>
          <p:cNvPr id="311" name="Google Shape;311;p39"/>
          <p:cNvSpPr txBox="1"/>
          <p:nvPr>
            <p:ph type="body" idx="4294967295"/>
          </p:nvPr>
        </p:nvSpPr>
        <p:spPr>
          <a:xfrm>
            <a:off x="819150" y="1460550"/>
            <a:ext cx="7505700" cy="3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Realizar una búsqueda de hiperparámetros: Optuna (consultar detalles en </a:t>
            </a:r>
            <a:r>
              <a:rPr lang="en-US" sz="2000" u="sng">
                <a:solidFill>
                  <a:schemeClr val="hlink"/>
                </a:solidFill>
                <a:hlinkClick r:id="rId1"/>
              </a:rPr>
              <a:t>https://optuna.org/</a:t>
            </a:r>
            <a:r>
              <a:rPr lang="en-US" sz="2000"/>
              <a:t>)</a:t>
            </a:r>
            <a:endParaRPr sz="2000"/>
          </a:p>
          <a:p>
            <a:pPr marL="0" lvl="0" indent="0" algn="just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000"/>
              <a:t>A partir de los resultados obtenidos en los experimentos realizados se observó mejoría cuando:</a:t>
            </a:r>
            <a:endParaRPr sz="2000"/>
          </a:p>
          <a:p>
            <a:pPr marL="457200" lvl="0" indent="-355600" algn="just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Se aumenta el número de neuronas.</a:t>
            </a:r>
            <a:endParaRPr sz="2000"/>
          </a:p>
          <a:p>
            <a:pPr marL="457200" lvl="0" indent="-355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Se disminuye la cantidad de datos de entrada.</a:t>
            </a:r>
            <a:endParaRPr sz="2000"/>
          </a:p>
          <a:p>
            <a:pPr marL="457200" lvl="0" indent="-355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Se utiliza un tamaño de batch pequeño.</a:t>
            </a:r>
            <a:endParaRPr sz="2000"/>
          </a:p>
          <a:p>
            <a:pPr marL="0" lvl="0" indent="0" algn="just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20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0"/>
          <p:cNvSpPr txBox="1"/>
          <p:nvPr>
            <p:ph type="title" idx="4294967295"/>
          </p:nvPr>
        </p:nvSpPr>
        <p:spPr>
          <a:xfrm>
            <a:off x="408875" y="2347475"/>
            <a:ext cx="6120000" cy="11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F2F2F"/>
                </a:solidFill>
              </a:rPr>
              <a:t>Autora: </a:t>
            </a:r>
            <a:endParaRPr sz="2200">
              <a:solidFill>
                <a:srgbClr val="2F2F2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F2F2F"/>
                </a:solidFill>
              </a:rPr>
              <a:t>Esther M. Martín Hernández</a:t>
            </a:r>
            <a:endParaRPr sz="2200">
              <a:solidFill>
                <a:srgbClr val="2F2F2F"/>
              </a:solidFill>
            </a:endParaRPr>
          </a:p>
        </p:txBody>
      </p:sp>
      <p:sp>
        <p:nvSpPr>
          <p:cNvPr id="317" name="Google Shape;317;p40"/>
          <p:cNvSpPr txBox="1"/>
          <p:nvPr>
            <p:ph type="ctrTitle"/>
          </p:nvPr>
        </p:nvSpPr>
        <p:spPr>
          <a:xfrm>
            <a:off x="630925" y="602450"/>
            <a:ext cx="7584900" cy="14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“Propuesta de un método de explicabilidad para interpretar los resultados de modelos para la clasificación de imágenes”.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318" name="Google Shape;318;p4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Redes Neuronales Convolucionales</a:t>
            </a:r>
            <a:endParaRPr lang="en-US"/>
          </a:p>
        </p:txBody>
      </p:sp>
      <p:sp>
        <p:nvSpPr>
          <p:cNvPr id="80" name="Google Shape;80;p15"/>
          <p:cNvSpPr txBox="1"/>
          <p:nvPr>
            <p:ph type="body" idx="4294967295"/>
          </p:nvPr>
        </p:nvSpPr>
        <p:spPr>
          <a:xfrm>
            <a:off x="819150" y="2571750"/>
            <a:ext cx="922800" cy="4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/>
              <a:t>VGG19:</a:t>
            </a:r>
            <a:endParaRPr sz="1800"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940550" y="1329300"/>
            <a:ext cx="6308100" cy="361664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6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417200" y="1340525"/>
            <a:ext cx="8368650" cy="35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Diagrama general para la clasificación de imágenes</a:t>
            </a:r>
            <a:endParaRPr lang="en-US"/>
          </a:p>
        </p:txBody>
      </p:sp>
      <p:sp>
        <p:nvSpPr>
          <p:cNvPr id="89" name="Google Shape;89;p1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/>
          <p:nvPr/>
        </p:nvSpPr>
        <p:spPr>
          <a:xfrm>
            <a:off x="3802893" y="1382000"/>
            <a:ext cx="1538100" cy="442500"/>
          </a:xfrm>
          <a:prstGeom prst="roundRect">
            <a:avLst>
              <a:gd name="adj" fmla="val 50000"/>
            </a:avLst>
          </a:prstGeom>
          <a:solidFill>
            <a:srgbClr val="C2C2C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IA Explicable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95" name="Google Shape;95;p17"/>
          <p:cNvSpPr/>
          <p:nvPr/>
        </p:nvSpPr>
        <p:spPr>
          <a:xfrm>
            <a:off x="5573190" y="2281701"/>
            <a:ext cx="1538100" cy="442500"/>
          </a:xfrm>
          <a:prstGeom prst="roundRect">
            <a:avLst>
              <a:gd name="adj" fmla="val 50000"/>
            </a:avLst>
          </a:prstGeom>
          <a:solidFill>
            <a:srgbClr val="C2C2C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Modelos interpretables</a:t>
            </a:r>
            <a:endParaRPr sz="10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96" name="Google Shape;96;p17"/>
          <p:cNvSpPr/>
          <p:nvPr/>
        </p:nvSpPr>
        <p:spPr>
          <a:xfrm>
            <a:off x="2032597" y="2281701"/>
            <a:ext cx="1538100" cy="442500"/>
          </a:xfrm>
          <a:prstGeom prst="roundRect">
            <a:avLst>
              <a:gd name="adj" fmla="val 50000"/>
            </a:avLst>
          </a:prstGeom>
          <a:solidFill>
            <a:srgbClr val="C2C2C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Métodos de explicabilidad</a:t>
            </a:r>
            <a:endParaRPr sz="10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97" name="Google Shape;97;p17"/>
          <p:cNvSpPr/>
          <p:nvPr/>
        </p:nvSpPr>
        <p:spPr>
          <a:xfrm>
            <a:off x="1187350" y="3181403"/>
            <a:ext cx="1538100" cy="442500"/>
          </a:xfrm>
          <a:prstGeom prst="roundRect">
            <a:avLst>
              <a:gd name="adj" fmla="val 50000"/>
            </a:avLst>
          </a:prstGeom>
          <a:solidFill>
            <a:srgbClr val="C2C2C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Específico del modelo</a:t>
            </a:r>
            <a:endParaRPr sz="10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98" name="Google Shape;98;p17"/>
          <p:cNvSpPr/>
          <p:nvPr/>
        </p:nvSpPr>
        <p:spPr>
          <a:xfrm>
            <a:off x="2877843" y="3181403"/>
            <a:ext cx="1538100" cy="442500"/>
          </a:xfrm>
          <a:prstGeom prst="roundRect">
            <a:avLst>
              <a:gd name="adj" fmla="val 50000"/>
            </a:avLst>
          </a:prstGeom>
          <a:solidFill>
            <a:srgbClr val="C2C2C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Agnóstico</a:t>
            </a:r>
            <a:endParaRPr sz="10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99" name="Google Shape;99;p17"/>
          <p:cNvSpPr/>
          <p:nvPr/>
        </p:nvSpPr>
        <p:spPr>
          <a:xfrm>
            <a:off x="4727950" y="3181403"/>
            <a:ext cx="1538100" cy="442500"/>
          </a:xfrm>
          <a:prstGeom prst="roundRect">
            <a:avLst>
              <a:gd name="adj" fmla="val 50000"/>
            </a:avLst>
          </a:prstGeom>
          <a:solidFill>
            <a:srgbClr val="C2C2C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Árboles de decisión</a:t>
            </a:r>
            <a:endParaRPr sz="10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00" name="Google Shape;100;p17"/>
          <p:cNvSpPr/>
          <p:nvPr/>
        </p:nvSpPr>
        <p:spPr>
          <a:xfrm>
            <a:off x="6418443" y="3181403"/>
            <a:ext cx="1538100" cy="442500"/>
          </a:xfrm>
          <a:prstGeom prst="roundRect">
            <a:avLst>
              <a:gd name="adj" fmla="val 50000"/>
            </a:avLst>
          </a:prstGeom>
          <a:solidFill>
            <a:srgbClr val="C2C2C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Basados en reglas</a:t>
            </a:r>
            <a:endParaRPr sz="10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cxnSp>
        <p:nvCxnSpPr>
          <p:cNvPr id="101" name="Google Shape;101;p17"/>
          <p:cNvCxnSpPr>
            <a:stCxn id="94" idx="2"/>
            <a:endCxn id="95" idx="0"/>
          </p:cNvCxnSpPr>
          <p:nvPr/>
        </p:nvCxnSpPr>
        <p:spPr>
          <a:xfrm rot="-5400000" flipH="1">
            <a:off x="5228493" y="1167950"/>
            <a:ext cx="457200" cy="1770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2" name="Google Shape;102;p17"/>
          <p:cNvCxnSpPr>
            <a:stCxn id="96" idx="0"/>
            <a:endCxn id="94" idx="2"/>
          </p:cNvCxnSpPr>
          <p:nvPr/>
        </p:nvCxnSpPr>
        <p:spPr>
          <a:xfrm rot="-5400000">
            <a:off x="3458197" y="1167951"/>
            <a:ext cx="457200" cy="1770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3" name="Google Shape;103;p17"/>
          <p:cNvCxnSpPr>
            <a:stCxn id="96" idx="2"/>
            <a:endCxn id="98" idx="0"/>
          </p:cNvCxnSpPr>
          <p:nvPr/>
        </p:nvCxnSpPr>
        <p:spPr>
          <a:xfrm rot="-5400000" flipH="1">
            <a:off x="2995597" y="2530251"/>
            <a:ext cx="457200" cy="845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4" name="Google Shape;104;p17"/>
          <p:cNvCxnSpPr>
            <a:stCxn id="97" idx="0"/>
            <a:endCxn id="96" idx="2"/>
          </p:cNvCxnSpPr>
          <p:nvPr/>
        </p:nvCxnSpPr>
        <p:spPr>
          <a:xfrm rot="-5400000">
            <a:off x="2150350" y="2530253"/>
            <a:ext cx="457200" cy="845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5" name="Google Shape;105;p17"/>
          <p:cNvCxnSpPr>
            <a:stCxn id="95" idx="2"/>
            <a:endCxn id="100" idx="0"/>
          </p:cNvCxnSpPr>
          <p:nvPr/>
        </p:nvCxnSpPr>
        <p:spPr>
          <a:xfrm rot="-5400000" flipH="1">
            <a:off x="6536340" y="2530101"/>
            <a:ext cx="457200" cy="845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6" name="Google Shape;106;p17"/>
          <p:cNvCxnSpPr>
            <a:stCxn id="99" idx="0"/>
            <a:endCxn id="95" idx="2"/>
          </p:cNvCxnSpPr>
          <p:nvPr/>
        </p:nvCxnSpPr>
        <p:spPr>
          <a:xfrm rot="-5400000">
            <a:off x="5690950" y="2530253"/>
            <a:ext cx="457200" cy="845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7" name="Google Shape;107;p17"/>
          <p:cNvSpPr/>
          <p:nvPr/>
        </p:nvSpPr>
        <p:spPr>
          <a:xfrm>
            <a:off x="1194400" y="4369153"/>
            <a:ext cx="1538100" cy="442500"/>
          </a:xfrm>
          <a:prstGeom prst="roundRect">
            <a:avLst>
              <a:gd name="adj" fmla="val 50000"/>
            </a:avLst>
          </a:prstGeom>
          <a:solidFill>
            <a:srgbClr val="C2C2C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Global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2884893" y="4369153"/>
            <a:ext cx="1538100" cy="442500"/>
          </a:xfrm>
          <a:prstGeom prst="roundRect">
            <a:avLst>
              <a:gd name="adj" fmla="val 50000"/>
            </a:avLst>
          </a:prstGeom>
          <a:solidFill>
            <a:srgbClr val="C2C2C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Local</a:t>
            </a:r>
            <a:endParaRPr sz="1500">
              <a:solidFill>
                <a:schemeClr val="dk1"/>
              </a:solidFill>
            </a:endParaRPr>
          </a:p>
        </p:txBody>
      </p:sp>
      <p:cxnSp>
        <p:nvCxnSpPr>
          <p:cNvPr id="109" name="Google Shape;109;p17"/>
          <p:cNvCxnSpPr>
            <a:stCxn id="107" idx="0"/>
            <a:endCxn id="98" idx="2"/>
          </p:cNvCxnSpPr>
          <p:nvPr/>
        </p:nvCxnSpPr>
        <p:spPr>
          <a:xfrm rot="-5400000">
            <a:off x="2432500" y="3154903"/>
            <a:ext cx="745200" cy="16833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0" name="Google Shape;110;p17"/>
          <p:cNvCxnSpPr>
            <a:stCxn id="108" idx="0"/>
            <a:endCxn id="98" idx="2"/>
          </p:cNvCxnSpPr>
          <p:nvPr/>
        </p:nvCxnSpPr>
        <p:spPr>
          <a:xfrm rot="5400000" flipH="1">
            <a:off x="3277893" y="3993103"/>
            <a:ext cx="745200" cy="69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1" name="Google Shape;111;p17"/>
          <p:cNvSpPr txBox="1"/>
          <p:nvPr/>
        </p:nvSpPr>
        <p:spPr>
          <a:xfrm>
            <a:off x="6014825" y="2724200"/>
            <a:ext cx="495300" cy="6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30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Inteligencia Artificial Explicable</a:t>
            </a:r>
            <a:endParaRPr lang="en-US"/>
          </a:p>
        </p:txBody>
      </p:sp>
      <p:cxnSp>
        <p:nvCxnSpPr>
          <p:cNvPr id="113" name="Google Shape;113;p17"/>
          <p:cNvCxnSpPr>
            <a:stCxn id="107" idx="0"/>
          </p:cNvCxnSpPr>
          <p:nvPr/>
        </p:nvCxnSpPr>
        <p:spPr>
          <a:xfrm rot="5400000" flipH="1">
            <a:off x="1587250" y="3992953"/>
            <a:ext cx="745200" cy="7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4" name="Google Shape;114;p1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Antecedentes</a:t>
            </a:r>
            <a:endParaRPr lang="en-US"/>
          </a:p>
        </p:txBody>
      </p:sp>
      <p:sp>
        <p:nvSpPr>
          <p:cNvPr id="120" name="Google Shape;120;p18"/>
          <p:cNvSpPr txBox="1"/>
          <p:nvPr>
            <p:ph type="body" idx="4294967295"/>
          </p:nvPr>
        </p:nvSpPr>
        <p:spPr>
          <a:xfrm>
            <a:off x="819150" y="1198475"/>
            <a:ext cx="38718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Específicos del modelo:</a:t>
            </a:r>
            <a:endParaRPr sz="1900"/>
          </a:p>
          <a:p>
            <a:pPr marL="457200" lvl="0" indent="-3492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LRP (Layer-wise Relevance Propagation)</a:t>
            </a:r>
            <a:endParaRPr sz="1900"/>
          </a:p>
          <a:p>
            <a:pPr marL="457200" lvl="0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Grad-CAM (Gradient-weighted Class Activation Mapping)</a:t>
            </a:r>
            <a:endParaRPr sz="1900"/>
          </a:p>
          <a:p>
            <a:pPr marL="457200" lvl="0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DeepLIFT (Deep Learning Important FeaTures)</a:t>
            </a:r>
            <a:endParaRPr sz="1900"/>
          </a:p>
        </p:txBody>
      </p:sp>
      <p:sp>
        <p:nvSpPr>
          <p:cNvPr id="121" name="Google Shape;121;p18"/>
          <p:cNvSpPr txBox="1"/>
          <p:nvPr>
            <p:ph type="body" idx="4294967295"/>
          </p:nvPr>
        </p:nvSpPr>
        <p:spPr>
          <a:xfrm>
            <a:off x="4754850" y="1198475"/>
            <a:ext cx="37353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Agnósticos</a:t>
            </a:r>
            <a:r>
              <a:rPr lang="en-US" sz="1900"/>
              <a:t>:</a:t>
            </a:r>
            <a:endParaRPr sz="1900"/>
          </a:p>
          <a:p>
            <a:pPr marL="457200" lvl="0" indent="-349250" algn="just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SHAP (SHapley Additive exPlanations)</a:t>
            </a:r>
            <a:endParaRPr sz="1900"/>
          </a:p>
          <a:p>
            <a:pPr marL="457200" lvl="0" indent="-3492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LIME (Local Interpretable Model-Agnostic Explanations)</a:t>
            </a:r>
            <a:endParaRPr sz="1900"/>
          </a:p>
          <a:p>
            <a:pPr marL="457200" lvl="0" indent="-3492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PDP(Partial Dependence Plot)</a:t>
            </a:r>
            <a:endParaRPr sz="1900"/>
          </a:p>
        </p:txBody>
      </p:sp>
      <p:sp>
        <p:nvSpPr>
          <p:cNvPr id="122" name="Google Shape;122;p18"/>
          <p:cNvSpPr txBox="1"/>
          <p:nvPr>
            <p:ph type="body" idx="4294967295"/>
          </p:nvPr>
        </p:nvSpPr>
        <p:spPr>
          <a:xfrm>
            <a:off x="819175" y="3720325"/>
            <a:ext cx="75057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Bi</a:t>
            </a:r>
            <a:r>
              <a:rPr lang="en-US" sz="2000"/>
              <a:t>bliotecas: Captum de Pytorch y OmniXAI.</a:t>
            </a:r>
            <a:endParaRPr sz="2000"/>
          </a:p>
          <a:p>
            <a:pPr marL="0" lvl="0" indent="0" algn="just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000"/>
              <a:t>Aunque existen enfoques y métricas para evaluar explicaciones, la evaluación efectiva de la calidad sigue siendo un desafío en curso.</a:t>
            </a:r>
            <a:endParaRPr sz="2000"/>
          </a:p>
          <a:p>
            <a:pPr marL="0" lvl="0" indent="0" algn="just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2000"/>
          </a:p>
          <a:p>
            <a:pPr marL="0" lvl="0" indent="0" algn="just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2000"/>
          </a:p>
        </p:txBody>
      </p:sp>
      <p:sp>
        <p:nvSpPr>
          <p:cNvPr id="123" name="Google Shape;123;p1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Problema de investigación </a:t>
            </a:r>
            <a:endParaRPr lang="en-US"/>
          </a:p>
        </p:txBody>
      </p:sp>
      <p:sp>
        <p:nvSpPr>
          <p:cNvPr id="129" name="Google Shape;129;p19"/>
          <p:cNvSpPr txBox="1"/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/>
              <a:t>Son insuficientes los métodos de explicabilidad confiables dados las </a:t>
            </a:r>
            <a:r>
              <a:rPr lang="en-US" sz="8800"/>
              <a:t>disímiles</a:t>
            </a:r>
            <a:r>
              <a:rPr lang="en-US" sz="8800"/>
              <a:t> topologías de red y la calidad de la explicación derivada, siendo necesario generar nuevos métodos </a:t>
            </a:r>
            <a:r>
              <a:rPr lang="en-US" sz="8800"/>
              <a:t>para la toma de decisiones que garanticen una IA responsable</a:t>
            </a:r>
            <a:r>
              <a:rPr lang="en-US" sz="8800"/>
              <a:t>.</a:t>
            </a:r>
            <a:endParaRPr sz="8800"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</a:p>
          <a:p>
            <a:pPr marL="0" lvl="0" indent="0" algn="just" rtl="0">
              <a:spcBef>
                <a:spcPts val="1200"/>
              </a:spcBef>
              <a:spcAft>
                <a:spcPts val="1200"/>
              </a:spcAft>
              <a:buNone/>
            </a:pPr>
          </a:p>
        </p:txBody>
      </p:sp>
      <p:sp>
        <p:nvSpPr>
          <p:cNvPr id="130" name="Google Shape;130;p1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Objetivo general</a:t>
            </a:r>
            <a:endParaRPr lang="en-US"/>
          </a:p>
        </p:txBody>
      </p:sp>
      <p:sp>
        <p:nvSpPr>
          <p:cNvPr id="136" name="Google Shape;136;p20"/>
          <p:cNvSpPr txBox="1"/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Desarrollar un método de explicabilidad para interpretar los resultados de modelos entrenados para la clasificación de imágenes. </a:t>
            </a:r>
            <a:endParaRPr sz="2200"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endParaRPr sz="2200"/>
          </a:p>
          <a:p>
            <a:pPr marL="0" lvl="0" indent="0" algn="just" rtl="0">
              <a:spcBef>
                <a:spcPts val="1200"/>
              </a:spcBef>
              <a:spcAft>
                <a:spcPts val="1200"/>
              </a:spcAft>
              <a:buNone/>
            </a:pPr>
            <a:endParaRPr sz="2200"/>
          </a:p>
        </p:txBody>
      </p:sp>
      <p:sp>
        <p:nvSpPr>
          <p:cNvPr id="137" name="Google Shape;137;p2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Objetivos específicos</a:t>
            </a:r>
            <a:endParaRPr lang="en-US"/>
          </a:p>
        </p:txBody>
      </p:sp>
      <p:sp>
        <p:nvSpPr>
          <p:cNvPr id="143" name="Google Shape;143;p21"/>
          <p:cNvSpPr txBox="1"/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US" sz="2200"/>
              <a:t>Analizar el marco teórico referencial correspondiente a la IA explicable.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US" sz="2200"/>
              <a:t>Implementar un nuevo método de explicabilidad dependiente del modelo.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US" sz="2300"/>
              <a:t>Evaluar método propuesto para casos de estudio.</a:t>
            </a:r>
            <a:endParaRPr sz="2300"/>
          </a:p>
        </p:txBody>
      </p:sp>
      <p:sp>
        <p:nvSpPr>
          <p:cNvPr id="144" name="Google Shape;144;p2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5104</Words>
  <Application>WPS Presentation</Application>
  <PresentationFormat/>
  <Paragraphs>240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9" baseType="lpstr">
      <vt:lpstr>Arial</vt:lpstr>
      <vt:lpstr>SimSun</vt:lpstr>
      <vt:lpstr>Wingdings</vt:lpstr>
      <vt:lpstr>Arial</vt:lpstr>
      <vt:lpstr>Nimbus Roman No9 L</vt:lpstr>
      <vt:lpstr>Merriweather</vt:lpstr>
      <vt:lpstr>Comfortaa Light</vt:lpstr>
      <vt:lpstr>Roboto</vt:lpstr>
      <vt:lpstr>Calibri</vt:lpstr>
      <vt:lpstr>DejaVu Sans</vt:lpstr>
      <vt:lpstr>Microsoft YaHei</vt:lpstr>
      <vt:lpstr>Droid Sans Fallback</vt:lpstr>
      <vt:lpstr>Arial Unicode MS</vt:lpstr>
      <vt:lpstr>Roboto Mono</vt:lpstr>
      <vt:lpstr>Paradigm</vt:lpstr>
      <vt:lpstr>“Propuesta de un método de explicabilidad para interpretar los resultados de modelos para la clasificación de imágenes”.</vt:lpstr>
      <vt:lpstr>Redes Neuronales</vt:lpstr>
      <vt:lpstr>Redes Neuronales Convolucionales</vt:lpstr>
      <vt:lpstr>Diagrama general para la clasificación de imágenes</vt:lpstr>
      <vt:lpstr>Inteligencia Artificial Explicable</vt:lpstr>
      <vt:lpstr>Antecedentes</vt:lpstr>
      <vt:lpstr>Problema de investigación </vt:lpstr>
      <vt:lpstr>Objetivo general</vt:lpstr>
      <vt:lpstr>Objetivos específicos</vt:lpstr>
      <vt:lpstr>Propuesta</vt:lpstr>
      <vt:lpstr>Tecnología y entorno</vt:lpstr>
      <vt:lpstr>Preprocesamiento de los datos</vt:lpstr>
      <vt:lpstr>Arquitectura de la red </vt:lpstr>
      <vt:lpstr>Entrenamiento del modelo</vt:lpstr>
      <vt:lpstr>Evaluación y visualización de los resultados del entrenamiento del explicador</vt:lpstr>
      <vt:lpstr>PowerPoint 演示文稿</vt:lpstr>
      <vt:lpstr>PowerPoint 演示文稿</vt:lpstr>
      <vt:lpstr>PowerPoint 演示文稿</vt:lpstr>
      <vt:lpstr>Conclusiones</vt:lpstr>
      <vt:lpstr>Recomendaciones</vt:lpstr>
      <vt:lpstr>Evaluación de la calidad de las explicaciones</vt:lpstr>
      <vt:lpstr>Cambio del conjunto de datos</vt:lpstr>
      <vt:lpstr>Mejorar el entrenamiento de la red</vt:lpstr>
      <vt:lpstr>“Propuesta de un método de explicabilidad para interpretar los resultados de modelos para la clasificación de imágenes”.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Tutoras: Dra.C María Matilde García LorenzoDra.C Marilyn Bello García</dc:title>
  <dc:creator/>
  <cp:lastModifiedBy>esther</cp:lastModifiedBy>
  <cp:revision>1</cp:revision>
  <dcterms:created xsi:type="dcterms:W3CDTF">2024-02-19T07:03:35Z</dcterms:created>
  <dcterms:modified xsi:type="dcterms:W3CDTF">2024-02-19T07:03:35Z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1033-11.1.0.11711</vt:lpwstr>
  </property>
</Properties>
</file>